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24" r:id="rId5"/>
    <p:sldId id="302" r:id="rId6"/>
    <p:sldId id="315" r:id="rId7"/>
    <p:sldId id="347" r:id="rId8"/>
    <p:sldId id="331" r:id="rId9"/>
    <p:sldId id="294" r:id="rId10"/>
    <p:sldId id="334" r:id="rId11"/>
    <p:sldId id="327" r:id="rId12"/>
    <p:sldId id="335" r:id="rId13"/>
    <p:sldId id="328" r:id="rId14"/>
    <p:sldId id="336" r:id="rId15"/>
    <p:sldId id="329" r:id="rId16"/>
    <p:sldId id="337" r:id="rId17"/>
    <p:sldId id="330" r:id="rId18"/>
    <p:sldId id="338" r:id="rId19"/>
    <p:sldId id="339" r:id="rId20"/>
    <p:sldId id="340" r:id="rId21"/>
    <p:sldId id="349" r:id="rId22"/>
    <p:sldId id="348" r:id="rId23"/>
    <p:sldId id="350" r:id="rId24"/>
    <p:sldId id="351" r:id="rId25"/>
    <p:sldId id="332" r:id="rId26"/>
    <p:sldId id="295" r:id="rId27"/>
    <p:sldId id="344" r:id="rId28"/>
    <p:sldId id="345" r:id="rId29"/>
    <p:sldId id="313" r:id="rId30"/>
    <p:sldId id="33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5033" autoAdjust="0"/>
  </p:normalViewPr>
  <p:slideViewPr>
    <p:cSldViewPr snapToGrid="0">
      <p:cViewPr>
        <p:scale>
          <a:sx n="80" d="100"/>
          <a:sy n="80" d="100"/>
        </p:scale>
        <p:origin x="787" y="1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6977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7/28/2024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7/28/2024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7/28/2024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3534" y="1620567"/>
            <a:ext cx="3924935" cy="1695637"/>
          </a:xfrm>
        </p:spPr>
        <p:txBody>
          <a:bodyPr/>
          <a:lstStyle/>
          <a:p>
            <a:r>
              <a:rPr lang="en-US" dirty="0"/>
              <a:t>GLOBAL INFLATION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33535" y="3277407"/>
            <a:ext cx="3924934" cy="490538"/>
          </a:xfrm>
        </p:spPr>
        <p:txBody>
          <a:bodyPr/>
          <a:lstStyle/>
          <a:p>
            <a:r>
              <a:rPr lang="en-US" dirty="0"/>
              <a:t>FROM 2002 TO 2022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78248" y="3820407"/>
            <a:ext cx="1490466" cy="184009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b="1" dirty="0"/>
              <a:t>Love Lorissaint </a:t>
            </a:r>
          </a:p>
          <a:p>
            <a:pPr>
              <a:lnSpc>
                <a:spcPct val="100000"/>
              </a:lnSpc>
            </a:pPr>
            <a:r>
              <a:rPr lang="en-US" b="1" dirty="0"/>
              <a:t>Derilee Walters</a:t>
            </a:r>
          </a:p>
          <a:p>
            <a:pPr>
              <a:lnSpc>
                <a:spcPct val="100000"/>
              </a:lnSpc>
            </a:pPr>
            <a:r>
              <a:rPr lang="en-US" b="1" dirty="0"/>
              <a:t>Sacide Belair</a:t>
            </a:r>
          </a:p>
          <a:p>
            <a:pPr>
              <a:lnSpc>
                <a:spcPct val="100000"/>
              </a:lnSpc>
            </a:pPr>
            <a:r>
              <a:rPr lang="en-US" b="1" dirty="0"/>
              <a:t>Phuong Aissa</a:t>
            </a:r>
          </a:p>
          <a:p>
            <a:pPr>
              <a:lnSpc>
                <a:spcPct val="100000"/>
              </a:lnSpc>
            </a:pPr>
            <a:r>
              <a:rPr lang="en-US" b="1" dirty="0"/>
              <a:t>Liseth Rubio</a:t>
            </a:r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751F0AD-8825-A976-E946-0BC3C33CA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158790" cy="1140581"/>
          </a:xfrm>
        </p:spPr>
        <p:txBody>
          <a:bodyPr/>
          <a:lstStyle/>
          <a:p>
            <a:r>
              <a:rPr lang="en-US" dirty="0"/>
              <a:t>Headline Consumer Price Inflation</a:t>
            </a:r>
            <a:br>
              <a:rPr lang="en-US" dirty="0"/>
            </a:br>
            <a:r>
              <a:rPr lang="en-US" sz="3200" dirty="0"/>
              <a:t>-Overall Inflation Rate by Consumer Price Index-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B9B3A7-FBE6-9CD2-68EA-2D175BA1A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73" y="2067240"/>
            <a:ext cx="6388280" cy="4155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7A51D7-A7C2-FE5D-A4EC-00EF000FE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045" y="2466754"/>
            <a:ext cx="5277152" cy="329609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A5626EC-A452-20B1-64F5-B3F35D02D65D}"/>
              </a:ext>
            </a:extLst>
          </p:cNvPr>
          <p:cNvSpPr/>
          <p:nvPr/>
        </p:nvSpPr>
        <p:spPr>
          <a:xfrm>
            <a:off x="230373" y="5307330"/>
            <a:ext cx="6388280" cy="198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953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53869-BDA5-DA40-9A62-069DD69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85" y="242510"/>
            <a:ext cx="10313610" cy="160503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Headline Consumer Price Inflation</a:t>
            </a:r>
            <a:br>
              <a:rPr lang="en-US" dirty="0"/>
            </a:br>
            <a:r>
              <a:rPr lang="en-US" sz="3200" dirty="0"/>
              <a:t>-Country with Highest Inflation-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C52B37-A8C6-919C-951E-C940A0696C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6"/>
          <a:stretch/>
        </p:blipFill>
        <p:spPr>
          <a:xfrm>
            <a:off x="3514149" y="1796557"/>
            <a:ext cx="4932682" cy="617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DA4943-6C9D-9874-7F94-703052073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147" y="2575984"/>
            <a:ext cx="6511705" cy="373691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7CBB5D5-6A81-5D1E-A434-22F35110FC9F}"/>
              </a:ext>
            </a:extLst>
          </p:cNvPr>
          <p:cNvSpPr/>
          <p:nvPr/>
        </p:nvSpPr>
        <p:spPr>
          <a:xfrm>
            <a:off x="7757160" y="2156460"/>
            <a:ext cx="689671" cy="25709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435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917893-9794-D627-9157-0DF3DCBC1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492619" cy="1145419"/>
          </a:xfrm>
        </p:spPr>
        <p:txBody>
          <a:bodyPr/>
          <a:lstStyle/>
          <a:p>
            <a:r>
              <a:rPr lang="en-US" dirty="0"/>
              <a:t>Official Core Consumer Price Inflation</a:t>
            </a:r>
            <a:br>
              <a:rPr lang="en-US" dirty="0"/>
            </a:br>
            <a:r>
              <a:rPr lang="en-US" sz="3200" dirty="0"/>
              <a:t>-Inflation Rate for Goods and Services-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B48652-9DE7-E070-1CB2-05EE089E6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97" y="1904092"/>
            <a:ext cx="6390317" cy="41762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0C4F30-A795-8B57-34F5-28209655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634" y="2456836"/>
            <a:ext cx="5204524" cy="3316222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7BA29C-D6CA-2B7E-F92B-479E72B36479}"/>
              </a:ext>
            </a:extLst>
          </p:cNvPr>
          <p:cNvSpPr/>
          <p:nvPr/>
        </p:nvSpPr>
        <p:spPr>
          <a:xfrm>
            <a:off x="276297" y="3665220"/>
            <a:ext cx="6390317" cy="2057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5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53869-BDA5-DA40-9A62-069DD69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85" y="260048"/>
            <a:ext cx="10313610" cy="160503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Official Core Consumer Price Inflation</a:t>
            </a:r>
            <a:br>
              <a:rPr lang="en-US" dirty="0"/>
            </a:br>
            <a:r>
              <a:rPr lang="en-US" sz="3200" dirty="0"/>
              <a:t>-Country with Highest Inflation-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484313-25AA-BD8C-C985-4E5352D88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16" y="1788886"/>
            <a:ext cx="5503368" cy="7861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14A6A0-CCD4-DD56-0BB5-DC1B0E4E3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270" y="2710543"/>
            <a:ext cx="5847460" cy="366109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FD6FA2E-800B-5FFD-9FB8-747FB361E5AF}"/>
              </a:ext>
            </a:extLst>
          </p:cNvPr>
          <p:cNvSpPr/>
          <p:nvPr/>
        </p:nvSpPr>
        <p:spPr>
          <a:xfrm>
            <a:off x="8275320" y="2293620"/>
            <a:ext cx="572364" cy="3238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630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4F0938-9C1E-12CA-5C80-55D0E9CCD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07133" cy="1155095"/>
          </a:xfrm>
        </p:spPr>
        <p:txBody>
          <a:bodyPr/>
          <a:lstStyle/>
          <a:p>
            <a:r>
              <a:rPr lang="en-US" dirty="0"/>
              <a:t>Producer Price Inflation</a:t>
            </a:r>
            <a:br>
              <a:rPr lang="en-US" dirty="0"/>
            </a:br>
            <a:r>
              <a:rPr lang="en-US" sz="3200" dirty="0"/>
              <a:t>-Inflation Rate for Selling Prices-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94E17-8667-2DBF-605A-C7541144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96" y="1981481"/>
            <a:ext cx="6442918" cy="41855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7EEE0-AF7C-75F1-6DE1-EBDB7E3F2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248" y="2405675"/>
            <a:ext cx="5178056" cy="3262586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4E6FAC4-F7F7-88E4-3D26-4622BF47A9AB}"/>
              </a:ext>
            </a:extLst>
          </p:cNvPr>
          <p:cNvSpPr/>
          <p:nvPr/>
        </p:nvSpPr>
        <p:spPr>
          <a:xfrm>
            <a:off x="223696" y="6000750"/>
            <a:ext cx="6442918" cy="16630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417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53869-BDA5-DA40-9A62-069DD69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342" y="208828"/>
            <a:ext cx="10313610" cy="160503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Producer Price Inflation</a:t>
            </a:r>
            <a:br>
              <a:rPr lang="en-US" dirty="0"/>
            </a:br>
            <a:r>
              <a:rPr lang="en-US" sz="3200" dirty="0"/>
              <a:t>-Country with Highest Inflation-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A2CF3-E65A-1213-8525-AD2F74CE92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4985" b="655"/>
          <a:stretch/>
        </p:blipFill>
        <p:spPr>
          <a:xfrm>
            <a:off x="3452463" y="1813866"/>
            <a:ext cx="5287074" cy="7323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D49DF8-AD65-F104-E2E7-9267D46D8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722" y="2736731"/>
            <a:ext cx="5790837" cy="3609642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847F9C-1B78-C020-2D92-398865BD6756}"/>
              </a:ext>
            </a:extLst>
          </p:cNvPr>
          <p:cNvSpPr/>
          <p:nvPr/>
        </p:nvSpPr>
        <p:spPr>
          <a:xfrm>
            <a:off x="8092440" y="2293620"/>
            <a:ext cx="647097" cy="293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19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92482" cy="1761477"/>
          </a:xfrm>
        </p:spPr>
        <p:txBody>
          <a:bodyPr/>
          <a:lstStyle/>
          <a:p>
            <a:pPr rtl="0" eaLnBrk="1" latinLnBrk="0" hangingPunct="1"/>
            <a:r>
              <a:rPr lang="en-US" sz="5400" b="1" dirty="0">
                <a:latin typeface="Calibri Light" panose="020F0302020204030204" pitchFamily="34" charset="0"/>
                <a:ea typeface="+mn-ea"/>
                <a:cs typeface="+mn-cs"/>
              </a:rPr>
              <a:t>DESCRIPTIVE STATISTICS</a:t>
            </a:r>
            <a:endParaRPr lang="en-US" sz="5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7926" y="4124325"/>
            <a:ext cx="4010233" cy="975666"/>
          </a:xfrm>
        </p:spPr>
        <p:txBody>
          <a:bodyPr/>
          <a:lstStyle/>
          <a:p>
            <a:r>
              <a:rPr lang="en-US" sz="2800" dirty="0"/>
              <a:t>COVID-19</a:t>
            </a:r>
          </a:p>
          <a:p>
            <a:r>
              <a:rPr lang="en-US" sz="2800" dirty="0"/>
              <a:t>FROM 2019 TO 2022</a:t>
            </a:r>
          </a:p>
        </p:txBody>
      </p:sp>
    </p:spTree>
    <p:extLst>
      <p:ext uri="{BB962C8B-B14F-4D97-AF65-F5344CB8AC3E}">
        <p14:creationId xmlns:p14="http://schemas.microsoft.com/office/powerpoint/2010/main" val="9480145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86877B4-81A8-5CD1-B850-35DE7B541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62" y="2305409"/>
            <a:ext cx="6133822" cy="3785827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3A9E5E6D-1FC4-9DA0-7D8F-66C6CA59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497" y="543799"/>
            <a:ext cx="10831453" cy="1257368"/>
          </a:xfrm>
        </p:spPr>
        <p:txBody>
          <a:bodyPr/>
          <a:lstStyle/>
          <a:p>
            <a:r>
              <a:rPr lang="en-US" dirty="0"/>
              <a:t> Average Energy Consumer Price Inflation during</a:t>
            </a:r>
            <a:br>
              <a:rPr lang="en-US" dirty="0"/>
            </a:br>
            <a:r>
              <a:rPr lang="en-US" dirty="0"/>
              <a:t> COVID-19 (2019-2022)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F12AB7-D9A2-5B01-090E-00D20F9D2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559" y="3686083"/>
            <a:ext cx="4028941" cy="132745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FE30BA7-062F-21C0-5505-36708BC586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559" y="2305409"/>
            <a:ext cx="5314816" cy="5981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A3A8B5F-8E54-A5F6-870D-D2AF7336DD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559" y="2978415"/>
            <a:ext cx="4629494" cy="598106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C9EBE3BF-D524-5C78-3EC1-5CCE160DFB0B}"/>
              </a:ext>
            </a:extLst>
          </p:cNvPr>
          <p:cNvSpPr/>
          <p:nvPr/>
        </p:nvSpPr>
        <p:spPr>
          <a:xfrm>
            <a:off x="8610600" y="4067175"/>
            <a:ext cx="823913" cy="2571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652D7A-034A-A40D-C7C8-416DCE10F9F3}"/>
              </a:ext>
            </a:extLst>
          </p:cNvPr>
          <p:cNvSpPr/>
          <p:nvPr/>
        </p:nvSpPr>
        <p:spPr>
          <a:xfrm>
            <a:off x="10001250" y="4324350"/>
            <a:ext cx="514350" cy="2095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709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4D43E0-F05F-1032-0154-893F2F2AD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0"/>
          <a:stretch/>
        </p:blipFill>
        <p:spPr>
          <a:xfrm>
            <a:off x="291579" y="2352440"/>
            <a:ext cx="5904433" cy="3754773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3A9E5E6D-1FC4-9DA0-7D8F-66C6CA59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92" y="577137"/>
            <a:ext cx="10344863" cy="1257368"/>
          </a:xfrm>
        </p:spPr>
        <p:txBody>
          <a:bodyPr/>
          <a:lstStyle/>
          <a:p>
            <a:r>
              <a:rPr lang="en-US" dirty="0"/>
              <a:t> Average Food Consumer Price Inflation during</a:t>
            </a:r>
            <a:br>
              <a:rPr lang="en-US" dirty="0"/>
            </a:br>
            <a:r>
              <a:rPr lang="en-US" dirty="0"/>
              <a:t> COVID-19 (2019-2022)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29FC4E-E704-FDE8-94EB-90FF8718A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009" y="3789589"/>
            <a:ext cx="4239641" cy="1407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592448-8D84-3F4D-8F2F-AD90ADCEC6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009" y="2352440"/>
            <a:ext cx="5354066" cy="59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C82F9-0A50-BA18-0E82-402FC36727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009" y="3042735"/>
            <a:ext cx="4724180" cy="64779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EC7B193-F7B6-E1EB-7048-13DF90AED934}"/>
              </a:ext>
            </a:extLst>
          </p:cNvPr>
          <p:cNvSpPr/>
          <p:nvPr/>
        </p:nvSpPr>
        <p:spPr>
          <a:xfrm>
            <a:off x="8596313" y="4205288"/>
            <a:ext cx="833437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155301-DCE6-9E63-39F5-4955B3FD6B4B}"/>
              </a:ext>
            </a:extLst>
          </p:cNvPr>
          <p:cNvSpPr/>
          <p:nvPr/>
        </p:nvSpPr>
        <p:spPr>
          <a:xfrm>
            <a:off x="10020300" y="4205288"/>
            <a:ext cx="566738" cy="2476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161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4">
            <a:extLst>
              <a:ext uri="{FF2B5EF4-FFF2-40B4-BE49-F238E27FC236}">
                <a16:creationId xmlns:a16="http://schemas.microsoft.com/office/drawing/2014/main" id="{3A9E5E6D-1FC4-9DA0-7D8F-66C6CA591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097" y="672387"/>
            <a:ext cx="10344863" cy="1257368"/>
          </a:xfrm>
        </p:spPr>
        <p:txBody>
          <a:bodyPr/>
          <a:lstStyle/>
          <a:p>
            <a:r>
              <a:rPr lang="en-US" dirty="0"/>
              <a:t> Average Headline Consumer Price Inflation during</a:t>
            </a:r>
            <a:br>
              <a:rPr lang="en-US" dirty="0"/>
            </a:br>
            <a:r>
              <a:rPr lang="en-US" dirty="0"/>
              <a:t> COVID-19 (2019-2022)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5DF863-1E9B-8E88-76A6-8E1738777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542" y="3803448"/>
            <a:ext cx="4164071" cy="1406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4D561-88A8-F248-9FF0-96783A71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37" y="2480666"/>
            <a:ext cx="5232040" cy="5738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0E0AB-578A-688F-9BA8-378036C6E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84" y="2480666"/>
            <a:ext cx="6035338" cy="37248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53FCF9-045C-35F9-3555-F8272C87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1542" y="3129187"/>
            <a:ext cx="4672412" cy="59962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E86EC84-451C-BCB4-4F88-BD497824C7E7}"/>
              </a:ext>
            </a:extLst>
          </p:cNvPr>
          <p:cNvSpPr/>
          <p:nvPr/>
        </p:nvSpPr>
        <p:spPr>
          <a:xfrm>
            <a:off x="8791575" y="4219575"/>
            <a:ext cx="733425" cy="242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321B7F-4D42-C444-72E3-FDF0FDF03548}"/>
              </a:ext>
            </a:extLst>
          </p:cNvPr>
          <p:cNvSpPr/>
          <p:nvPr/>
        </p:nvSpPr>
        <p:spPr>
          <a:xfrm>
            <a:off x="10139363" y="4219575"/>
            <a:ext cx="528637" cy="2428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9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637" y="389714"/>
            <a:ext cx="4275138" cy="83099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9968" y="1428751"/>
            <a:ext cx="6921920" cy="4762150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Descriptive statistics on different types of inflation across the world:</a:t>
            </a:r>
          </a:p>
          <a:p>
            <a:pPr lvl="1"/>
            <a:r>
              <a:rPr lang="en-US" dirty="0"/>
              <a:t>Energy Consumer Price Inflation</a:t>
            </a:r>
          </a:p>
          <a:p>
            <a:pPr lvl="1"/>
            <a:r>
              <a:rPr lang="en-US" dirty="0"/>
              <a:t>Food Consumer Price Inflation</a:t>
            </a:r>
          </a:p>
          <a:p>
            <a:pPr lvl="1"/>
            <a:r>
              <a:rPr lang="en-US" dirty="0"/>
              <a:t>Headline Consumer Price Inflation</a:t>
            </a:r>
          </a:p>
          <a:p>
            <a:pPr lvl="1"/>
            <a:r>
              <a:rPr lang="en-US" dirty="0"/>
              <a:t>Official Core Consumer Price Inflation</a:t>
            </a:r>
          </a:p>
          <a:p>
            <a:pPr lvl="1"/>
            <a:r>
              <a:rPr lang="en-US" dirty="0"/>
              <a:t>Producer Price Inflation </a:t>
            </a:r>
          </a:p>
          <a:p>
            <a:pPr lvl="1"/>
            <a:r>
              <a:rPr lang="en-US" dirty="0"/>
              <a:t>Inflation throughout COVID-19 </a:t>
            </a:r>
          </a:p>
          <a:p>
            <a:r>
              <a:rPr lang="en-US" dirty="0"/>
              <a:t>Predictive statistics based on the country with highest inflation </a:t>
            </a:r>
          </a:p>
          <a:p>
            <a:r>
              <a:rPr lang="en-US" dirty="0"/>
              <a:t>Conclusion</a:t>
            </a:r>
          </a:p>
        </p:txBody>
      </p:sp>
      <p:pic>
        <p:nvPicPr>
          <p:cNvPr id="11" name="Picture Placeholder 10" descr="close up of building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>
          <a:xfrm>
            <a:off x="7836404" y="624240"/>
            <a:ext cx="3752766" cy="3609094"/>
          </a:xfrm>
        </p:spPr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130134" cy="2432368"/>
          </a:xfrm>
        </p:spPr>
        <p:txBody>
          <a:bodyPr/>
          <a:lstStyle/>
          <a:p>
            <a:pPr algn="l" rtl="0" eaLnBrk="1" latinLnBrk="0" hangingPunct="1"/>
            <a:r>
              <a:rPr lang="en-US" sz="4400" b="1" dirty="0"/>
              <a:t>Which country saw the </a:t>
            </a:r>
            <a:r>
              <a:rPr lang="en-US" sz="4400" b="1" dirty="0">
                <a:solidFill>
                  <a:schemeClr val="accent4"/>
                </a:solidFill>
              </a:rPr>
              <a:t>highest inflation</a:t>
            </a:r>
            <a:r>
              <a:rPr lang="en-US" sz="4400" b="1" dirty="0"/>
              <a:t> increase during </a:t>
            </a:r>
            <a:r>
              <a:rPr lang="en-US" sz="4400" b="1" dirty="0">
                <a:solidFill>
                  <a:schemeClr val="accent4"/>
                </a:solidFill>
              </a:rPr>
              <a:t>COVID-19</a:t>
            </a:r>
            <a:r>
              <a:rPr lang="en-US" sz="4400" b="1" dirty="0"/>
              <a:t>?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sz="5400" b="1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973D3-D960-E5F7-B83F-BF351D5822A1}"/>
              </a:ext>
            </a:extLst>
          </p:cNvPr>
          <p:cNvSpPr/>
          <p:nvPr/>
        </p:nvSpPr>
        <p:spPr>
          <a:xfrm>
            <a:off x="239602" y="50854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A. Turkey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34CB9F71-E382-2BE1-9371-F53234F361ED}"/>
              </a:ext>
            </a:extLst>
          </p:cNvPr>
          <p:cNvSpPr/>
          <p:nvPr/>
        </p:nvSpPr>
        <p:spPr>
          <a:xfrm>
            <a:off x="239602" y="1889920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B. Argentina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99F1EE1B-2EA6-EDC6-51EF-8FE1DB769076}"/>
              </a:ext>
            </a:extLst>
          </p:cNvPr>
          <p:cNvSpPr/>
          <p:nvPr/>
        </p:nvSpPr>
        <p:spPr>
          <a:xfrm>
            <a:off x="239602" y="3273751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</a:t>
            </a:r>
            <a:r>
              <a:rPr lang="en-US" sz="2400" b="1" dirty="0">
                <a:solidFill>
                  <a:schemeClr val="bg1"/>
                </a:solidFill>
              </a:rPr>
              <a:t>. Venezuela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C7D1C84-0E34-3F38-FE82-DAB80AAF573A}"/>
              </a:ext>
            </a:extLst>
          </p:cNvPr>
          <p:cNvSpPr/>
          <p:nvPr/>
        </p:nvSpPr>
        <p:spPr>
          <a:xfrm>
            <a:off x="239601" y="469750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D. Zimbabwe</a:t>
            </a:r>
          </a:p>
        </p:txBody>
      </p:sp>
    </p:spTree>
    <p:extLst>
      <p:ext uri="{BB962C8B-B14F-4D97-AF65-F5344CB8AC3E}">
        <p14:creationId xmlns:p14="http://schemas.microsoft.com/office/powerpoint/2010/main" val="3927298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130134" cy="2432368"/>
          </a:xfrm>
        </p:spPr>
        <p:txBody>
          <a:bodyPr/>
          <a:lstStyle/>
          <a:p>
            <a:pPr algn="l" rtl="0" eaLnBrk="1" latinLnBrk="0" hangingPunct="1"/>
            <a:r>
              <a:rPr lang="en-US" sz="4400" b="1" dirty="0"/>
              <a:t>Which country saw the </a:t>
            </a:r>
            <a:r>
              <a:rPr lang="en-US" sz="4400" b="1" dirty="0">
                <a:solidFill>
                  <a:schemeClr val="accent4"/>
                </a:solidFill>
              </a:rPr>
              <a:t>highest inflation</a:t>
            </a:r>
            <a:r>
              <a:rPr lang="en-US" sz="4400" b="1" dirty="0"/>
              <a:t> increase during </a:t>
            </a:r>
            <a:r>
              <a:rPr lang="en-US" sz="4400" b="1" dirty="0">
                <a:solidFill>
                  <a:schemeClr val="accent4"/>
                </a:solidFill>
              </a:rPr>
              <a:t>COVID-19</a:t>
            </a:r>
            <a:r>
              <a:rPr lang="en-US" sz="4400" b="1" dirty="0"/>
              <a:t>?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sz="5400" b="1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973D3-D960-E5F7-B83F-BF351D5822A1}"/>
              </a:ext>
            </a:extLst>
          </p:cNvPr>
          <p:cNvSpPr/>
          <p:nvPr/>
        </p:nvSpPr>
        <p:spPr>
          <a:xfrm>
            <a:off x="239602" y="50854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A. Turkey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34CB9F71-E382-2BE1-9371-F53234F361ED}"/>
              </a:ext>
            </a:extLst>
          </p:cNvPr>
          <p:cNvSpPr/>
          <p:nvPr/>
        </p:nvSpPr>
        <p:spPr>
          <a:xfrm>
            <a:off x="239602" y="1889920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B. Argentina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99F1EE1B-2EA6-EDC6-51EF-8FE1DB769076}"/>
              </a:ext>
            </a:extLst>
          </p:cNvPr>
          <p:cNvSpPr/>
          <p:nvPr/>
        </p:nvSpPr>
        <p:spPr>
          <a:xfrm>
            <a:off x="239602" y="3273751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C. Venezuela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C7D1C84-0E34-3F38-FE82-DAB80AAF573A}"/>
              </a:ext>
            </a:extLst>
          </p:cNvPr>
          <p:cNvSpPr/>
          <p:nvPr/>
        </p:nvSpPr>
        <p:spPr>
          <a:xfrm>
            <a:off x="239601" y="469750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D. Zimbabwe</a:t>
            </a:r>
          </a:p>
        </p:txBody>
      </p:sp>
    </p:spTree>
    <p:extLst>
      <p:ext uri="{BB962C8B-B14F-4D97-AF65-F5344CB8AC3E}">
        <p14:creationId xmlns:p14="http://schemas.microsoft.com/office/powerpoint/2010/main" val="2356978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6576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535" y="2082262"/>
            <a:ext cx="4092482" cy="1761477"/>
          </a:xfrm>
        </p:spPr>
        <p:txBody>
          <a:bodyPr/>
          <a:lstStyle/>
          <a:p>
            <a:pPr rtl="0" eaLnBrk="1" latinLnBrk="0" hangingPunct="1"/>
            <a:r>
              <a:rPr lang="en-US" sz="5400" b="1" dirty="0">
                <a:latin typeface="Calibri Light" panose="020F0302020204030204" pitchFamily="34" charset="0"/>
                <a:ea typeface="+mn-ea"/>
                <a:cs typeface="+mn-cs"/>
              </a:rPr>
              <a:t>PREDIC</a:t>
            </a:r>
            <a: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TIVE 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STATISTICS</a:t>
            </a:r>
            <a:endParaRPr lang="en-US" sz="5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7927" y="3931258"/>
            <a:ext cx="3924934" cy="490538"/>
          </a:xfrm>
        </p:spPr>
        <p:txBody>
          <a:bodyPr/>
          <a:lstStyle/>
          <a:p>
            <a:r>
              <a:rPr lang="en-US" sz="2800" dirty="0"/>
              <a:t>on Venezuela </a:t>
            </a:r>
          </a:p>
        </p:txBody>
      </p:sp>
      <p:pic>
        <p:nvPicPr>
          <p:cNvPr id="2054" name="Picture 6" descr="Venezuela flag image - Country flags">
            <a:extLst>
              <a:ext uri="{FF2B5EF4-FFF2-40B4-BE49-F238E27FC236}">
                <a16:creationId xmlns:a16="http://schemas.microsoft.com/office/drawing/2014/main" id="{24559A3B-73FA-7BC2-AA80-151C2DF9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081" y="4529539"/>
            <a:ext cx="986882" cy="98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390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E7453268-711C-57B8-6206-5E3B7750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76" y="241595"/>
            <a:ext cx="10420048" cy="12131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Energy Consumer Price Inflation</a:t>
            </a:r>
            <a:br>
              <a:rPr lang="en-US" dirty="0"/>
            </a:br>
            <a:r>
              <a:rPr lang="en-US" sz="3200" dirty="0"/>
              <a:t>-Venezuela-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6CC480-C1A0-5B4E-5C55-CA4B56FD4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808" y="2082849"/>
            <a:ext cx="6289380" cy="37086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AFDE26-9AEE-B6C3-CFEF-123E3524C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5"/>
          <a:stretch/>
        </p:blipFill>
        <p:spPr>
          <a:xfrm>
            <a:off x="458449" y="1541306"/>
            <a:ext cx="4922874" cy="511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E7453268-711C-57B8-6206-5E3B7750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566" y="342900"/>
            <a:ext cx="10420048" cy="12131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Food Consumer Price Inflation</a:t>
            </a:r>
            <a:br>
              <a:rPr lang="en-US" dirty="0"/>
            </a:br>
            <a:r>
              <a:rPr lang="en-US" sz="3200" dirty="0"/>
              <a:t>-Venezuela-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6A16BFB-2060-C678-5A0C-5FC071B6A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52" y="2051382"/>
            <a:ext cx="6262903" cy="38969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CE038-418F-CDF1-CE83-4D7CE9F2AA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0" b="-463"/>
          <a:stretch/>
        </p:blipFill>
        <p:spPr>
          <a:xfrm>
            <a:off x="477927" y="1501140"/>
            <a:ext cx="5003711" cy="516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99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>
            <a:extLst>
              <a:ext uri="{FF2B5EF4-FFF2-40B4-BE49-F238E27FC236}">
                <a16:creationId xmlns:a16="http://schemas.microsoft.com/office/drawing/2014/main" id="{E7453268-711C-57B8-6206-5E3B7750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976" y="328630"/>
            <a:ext cx="10420048" cy="12131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Headline Consumer Price Inflation</a:t>
            </a:r>
            <a:br>
              <a:rPr lang="en-US" dirty="0"/>
            </a:br>
            <a:r>
              <a:rPr lang="en-US" sz="3200" dirty="0"/>
              <a:t>-Venezuela-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0E84F-9FBB-A40F-4B50-DB961F579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2" r="11611" b="-1"/>
          <a:stretch/>
        </p:blipFill>
        <p:spPr>
          <a:xfrm>
            <a:off x="384105" y="1699659"/>
            <a:ext cx="5017527" cy="4934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31FFE2-F4B2-033C-D677-5379B1FB0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513" y="2210463"/>
            <a:ext cx="6222930" cy="38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46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820" y="271813"/>
            <a:ext cx="4275138" cy="830997"/>
          </a:xfrm>
        </p:spPr>
        <p:txBody>
          <a:bodyPr/>
          <a:lstStyle/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8130" y="1188720"/>
            <a:ext cx="5978738" cy="478028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Descriptive statistics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analysis from </a:t>
            </a:r>
            <a:r>
              <a:rPr lang="en-US" sz="1600" dirty="0">
                <a:solidFill>
                  <a:schemeClr val="accent4"/>
                </a:solidFill>
                <a:latin typeface="+mj-lt"/>
              </a:rPr>
              <a:t>2002 to 2022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on global inflation:</a:t>
            </a:r>
          </a:p>
          <a:p>
            <a:pPr marL="828675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2018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Venezuela had the highest inflation rate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for energy, food, and headline consumer price inflation.</a:t>
            </a:r>
          </a:p>
          <a:p>
            <a:pPr marL="828675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2010, Australia had the highest rate for official core consumer price inflation.</a:t>
            </a:r>
          </a:p>
          <a:p>
            <a:pPr marL="828675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2022, Turkey had the highest rate for producer price inflation.</a:t>
            </a:r>
          </a:p>
          <a:p>
            <a:pPr marL="828675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+mj-lt"/>
              </a:rPr>
              <a:t>Venezuela's inflation rate data was not complete and therefore not included for the official core consumer and producer price inflation analyses.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latin typeface="+mj-lt"/>
              </a:rPr>
              <a:t>Descriptive statistics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analysis from </a:t>
            </a:r>
            <a:r>
              <a:rPr lang="en-US" sz="1600" dirty="0">
                <a:solidFill>
                  <a:schemeClr val="accent4"/>
                </a:solidFill>
                <a:latin typeface="+mj-lt"/>
              </a:rPr>
              <a:t>2019 to 2022 </a:t>
            </a:r>
            <a:r>
              <a:rPr lang="en-US" sz="1600" dirty="0">
                <a:solidFill>
                  <a:schemeClr val="tx1"/>
                </a:solidFill>
                <a:latin typeface="+mj-lt"/>
              </a:rPr>
              <a:t>during </a:t>
            </a:r>
            <a:r>
              <a:rPr lang="en-US" sz="1600" dirty="0">
                <a:solidFill>
                  <a:schemeClr val="accent4"/>
                </a:solidFill>
                <a:latin typeface="+mj-lt"/>
              </a:rPr>
              <a:t>COVID-19:</a:t>
            </a:r>
          </a:p>
          <a:p>
            <a:pPr marL="828675" lvl="1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tx1"/>
                </a:solidFill>
                <a:latin typeface="+mj-lt"/>
              </a:rPr>
              <a:t>In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2019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dirty="0">
                <a:solidFill>
                  <a:schemeClr val="accent4"/>
                </a:solidFill>
                <a:latin typeface="+mj-lt"/>
              </a:rPr>
              <a:t>Venezuela had the highest inflation rate </a:t>
            </a:r>
            <a:r>
              <a:rPr lang="en-US" dirty="0">
                <a:solidFill>
                  <a:schemeClr val="tx1"/>
                </a:solidFill>
                <a:latin typeface="+mj-lt"/>
              </a:rPr>
              <a:t>for energy, food, and headline consumer price inflation.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accent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Predictive statistics </a:t>
            </a:r>
            <a:r>
              <a:rPr lang="en-US" sz="16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analysis for </a:t>
            </a:r>
            <a:r>
              <a:rPr lang="en-US" sz="1600" dirty="0">
                <a:solidFill>
                  <a:schemeClr val="accent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Venezuela’s inflation</a:t>
            </a:r>
            <a:r>
              <a:rPr lang="en-US" sz="1600" dirty="0"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 from </a:t>
            </a:r>
            <a:r>
              <a:rPr lang="en-US" sz="1600" dirty="0">
                <a:solidFill>
                  <a:schemeClr val="accent4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2023 to 2024 </a:t>
            </a:r>
            <a:r>
              <a:rPr lang="en-US" sz="1600" dirty="0">
                <a:solidFill>
                  <a:schemeClr val="tx1"/>
                </a:solidFill>
                <a:effectLst/>
                <a:latin typeface="+mj-lt"/>
                <a:ea typeface="Aptos" panose="020B0004020202020204" pitchFamily="34" charset="0"/>
                <a:cs typeface="Times New Roman" panose="02020603050405020304" pitchFamily="18" charset="0"/>
              </a:rPr>
              <a:t>is estimated to increase. </a:t>
            </a:r>
            <a:endParaRPr lang="en-US" sz="1600" dirty="0">
              <a:effectLst/>
              <a:latin typeface="+mj-lt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 sz="1600" dirty="0">
              <a:solidFill>
                <a:schemeClr val="tx1"/>
              </a:solidFill>
              <a:latin typeface="+mj-lt"/>
            </a:endParaRPr>
          </a:p>
          <a:p>
            <a:endParaRPr lang="en-US" sz="1600" dirty="0"/>
          </a:p>
        </p:txBody>
      </p:sp>
      <p:pic>
        <p:nvPicPr>
          <p:cNvPr id="20" name="Picture Placeholder 8" descr="close up of bridg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7082" r="17082"/>
          <a:stretch/>
        </p:blipFill>
        <p:spPr>
          <a:xfrm>
            <a:off x="7379970" y="533401"/>
            <a:ext cx="4050029" cy="4101076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92482" cy="1761477"/>
          </a:xfrm>
        </p:spPr>
        <p:txBody>
          <a:bodyPr/>
          <a:lstStyle/>
          <a:p>
            <a:pPr rtl="0" eaLnBrk="1" latinLnBrk="0" hangingPunct="1"/>
            <a:r>
              <a:rPr lang="en-US" sz="7200" b="1" dirty="0">
                <a:latin typeface="Calibri Light" panose="020F0302020204030204" pitchFamily="34" charset="0"/>
                <a:ea typeface="+mn-ea"/>
                <a:cs typeface="+mn-cs"/>
              </a:rPr>
              <a:t>Questions</a:t>
            </a:r>
            <a:r>
              <a:rPr lang="en-US" sz="5400" b="1" dirty="0"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endParaRPr lang="en-US" sz="5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27927" y="4190055"/>
            <a:ext cx="3924934" cy="490538"/>
          </a:xfrm>
        </p:spPr>
        <p:txBody>
          <a:bodyPr/>
          <a:lstStyle/>
          <a:p>
            <a:r>
              <a:rPr lang="en-US" sz="4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4392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860247"/>
            <a:ext cx="4275138" cy="83099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8667" y="2073453"/>
            <a:ext cx="6582833" cy="392430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US" b="1" dirty="0"/>
              <a:t>Inflation: </a:t>
            </a:r>
            <a:r>
              <a:rPr lang="en-US" dirty="0"/>
              <a:t>The </a:t>
            </a:r>
            <a:r>
              <a:rPr lang="en-US" b="1" dirty="0">
                <a:solidFill>
                  <a:schemeClr val="accent4"/>
                </a:solidFill>
              </a:rPr>
              <a:t>rise in prices </a:t>
            </a:r>
            <a:r>
              <a:rPr lang="en-US" dirty="0"/>
              <a:t>over time that </a:t>
            </a:r>
            <a:r>
              <a:rPr lang="en-US" b="1" dirty="0">
                <a:solidFill>
                  <a:schemeClr val="accent4"/>
                </a:solidFill>
              </a:rPr>
              <a:t>significantly</a:t>
            </a:r>
            <a:r>
              <a:rPr lang="en-US" dirty="0"/>
              <a:t> impacts economies and individuals.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Objective: </a:t>
            </a:r>
            <a:r>
              <a:rPr lang="en-US" dirty="0"/>
              <a:t>Analyze </a:t>
            </a:r>
            <a:r>
              <a:rPr lang="en-US" b="1" dirty="0">
                <a:solidFill>
                  <a:schemeClr val="accent4"/>
                </a:solidFill>
              </a:rPr>
              <a:t>global inflation trends </a:t>
            </a:r>
            <a:r>
              <a:rPr lang="en-US" dirty="0"/>
              <a:t>using data from two CSV datasets.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Tools used: 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Python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 err="1">
                <a:solidFill>
                  <a:schemeClr val="tx1"/>
                </a:solidFill>
              </a:rPr>
              <a:t>Jupyter</a:t>
            </a:r>
            <a:r>
              <a:rPr lang="en-US" sz="2000" dirty="0">
                <a:solidFill>
                  <a:schemeClr val="tx1"/>
                </a:solidFill>
              </a:rPr>
              <a:t> Notebook </a:t>
            </a:r>
          </a:p>
          <a:p>
            <a:pPr lvl="1" algn="just">
              <a:lnSpc>
                <a:spcPct val="100000"/>
              </a:lnSpc>
            </a:pPr>
            <a:r>
              <a:rPr lang="en-US" sz="2000" dirty="0">
                <a:solidFill>
                  <a:schemeClr val="tx1"/>
                </a:solidFill>
              </a:rPr>
              <a:t>SQL </a:t>
            </a:r>
          </a:p>
          <a:p>
            <a:pPr algn="just">
              <a:lnSpc>
                <a:spcPct val="100000"/>
              </a:lnSpc>
            </a:pPr>
            <a:r>
              <a:rPr lang="en-US" b="1" dirty="0"/>
              <a:t>Findings: </a:t>
            </a:r>
            <a:r>
              <a:rPr lang="en-US" dirty="0"/>
              <a:t>Offer valuable insights into </a:t>
            </a:r>
            <a:r>
              <a:rPr lang="en-US" b="1" dirty="0">
                <a:solidFill>
                  <a:schemeClr val="accent4"/>
                </a:solidFill>
              </a:rPr>
              <a:t>statistics</a:t>
            </a:r>
            <a:r>
              <a:rPr lang="en-US" dirty="0"/>
              <a:t> </a:t>
            </a:r>
            <a:r>
              <a:rPr lang="en-US" b="1" dirty="0">
                <a:solidFill>
                  <a:schemeClr val="accent4"/>
                </a:solidFill>
              </a:rPr>
              <a:t>on different types of inflation across the world </a:t>
            </a:r>
            <a:r>
              <a:rPr lang="en-US" dirty="0"/>
              <a:t>and </a:t>
            </a:r>
            <a:r>
              <a:rPr lang="en-US" b="1" dirty="0">
                <a:solidFill>
                  <a:schemeClr val="accent4"/>
                </a:solidFill>
              </a:rPr>
              <a:t>predictive statistics </a:t>
            </a:r>
            <a:r>
              <a:rPr lang="en-US" dirty="0"/>
              <a:t>on the country with the highest inflation rate.</a:t>
            </a:r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Placeholder 3" descr="close up of building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22544" r="22544"/>
          <a:stretch>
            <a:fillRect/>
          </a:stretch>
        </p:blipFill>
        <p:spPr>
          <a:xfrm>
            <a:off x="8098971" y="786181"/>
            <a:ext cx="3432628" cy="4168146"/>
          </a:xfrm>
        </p:spPr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130134" cy="2432368"/>
          </a:xfrm>
        </p:spPr>
        <p:txBody>
          <a:bodyPr/>
          <a:lstStyle/>
          <a:p>
            <a:pPr algn="l" rtl="0" eaLnBrk="1" latinLnBrk="0" hangingPunct="1"/>
            <a:r>
              <a:rPr lang="en-US" sz="4400" b="1" dirty="0"/>
              <a:t>Which country saw the </a:t>
            </a:r>
            <a:r>
              <a:rPr lang="en-US" sz="4400" b="1" dirty="0">
                <a:solidFill>
                  <a:schemeClr val="accent4"/>
                </a:solidFill>
              </a:rPr>
              <a:t>highest inflation</a:t>
            </a:r>
            <a:r>
              <a:rPr lang="en-US" sz="4400" b="1" dirty="0"/>
              <a:t> increase during </a:t>
            </a:r>
            <a:r>
              <a:rPr lang="en-US" sz="4400" b="1" dirty="0">
                <a:solidFill>
                  <a:schemeClr val="accent4"/>
                </a:solidFill>
              </a:rPr>
              <a:t>COVID-19</a:t>
            </a:r>
            <a:r>
              <a:rPr lang="en-US" sz="4400" b="1" dirty="0"/>
              <a:t>?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sz="5400" b="1" dirty="0"/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C2F973D3-D960-E5F7-B83F-BF351D5822A1}"/>
              </a:ext>
            </a:extLst>
          </p:cNvPr>
          <p:cNvSpPr/>
          <p:nvPr/>
        </p:nvSpPr>
        <p:spPr>
          <a:xfrm>
            <a:off x="239602" y="50854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A. Turkey</a:t>
            </a:r>
          </a:p>
        </p:txBody>
      </p:sp>
      <p:sp>
        <p:nvSpPr>
          <p:cNvPr id="12" name="Arrow: Pentagon 11">
            <a:extLst>
              <a:ext uri="{FF2B5EF4-FFF2-40B4-BE49-F238E27FC236}">
                <a16:creationId xmlns:a16="http://schemas.microsoft.com/office/drawing/2014/main" id="{34CB9F71-E382-2BE1-9371-F53234F361ED}"/>
              </a:ext>
            </a:extLst>
          </p:cNvPr>
          <p:cNvSpPr/>
          <p:nvPr/>
        </p:nvSpPr>
        <p:spPr>
          <a:xfrm>
            <a:off x="239602" y="1889920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B. Argentina</a:t>
            </a:r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99F1EE1B-2EA6-EDC6-51EF-8FE1DB769076}"/>
              </a:ext>
            </a:extLst>
          </p:cNvPr>
          <p:cNvSpPr/>
          <p:nvPr/>
        </p:nvSpPr>
        <p:spPr>
          <a:xfrm>
            <a:off x="239602" y="3273751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C. Venezuela</a:t>
            </a:r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8C7D1C84-0E34-3F38-FE82-DAB80AAF573A}"/>
              </a:ext>
            </a:extLst>
          </p:cNvPr>
          <p:cNvSpPr/>
          <p:nvPr/>
        </p:nvSpPr>
        <p:spPr>
          <a:xfrm>
            <a:off x="239601" y="4697503"/>
            <a:ext cx="2660073" cy="1129553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D. Zimbabwe</a:t>
            </a:r>
          </a:p>
        </p:txBody>
      </p:sp>
    </p:spTree>
    <p:extLst>
      <p:ext uri="{BB962C8B-B14F-4D97-AF65-F5344CB8AC3E}">
        <p14:creationId xmlns:p14="http://schemas.microsoft.com/office/powerpoint/2010/main" val="659020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-10369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92482" cy="1761477"/>
          </a:xfrm>
        </p:spPr>
        <p:txBody>
          <a:bodyPr/>
          <a:lstStyle/>
          <a:p>
            <a:pPr rtl="0" eaLnBrk="1" latinLnBrk="0" hangingPunct="1"/>
            <a: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DESCRIPTIVE 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STATISTICS</a:t>
            </a:r>
            <a:br>
              <a:rPr lang="en-US" sz="5400" b="1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</a:br>
            <a:endParaRPr lang="en-US" sz="5400" b="1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800" dirty="0"/>
              <a:t>on Different Types of Inflation</a:t>
            </a:r>
          </a:p>
        </p:txBody>
      </p:sp>
    </p:spTree>
    <p:extLst>
      <p:ext uri="{BB962C8B-B14F-4D97-AF65-F5344CB8AC3E}">
        <p14:creationId xmlns:p14="http://schemas.microsoft.com/office/powerpoint/2010/main" val="28104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420048" cy="1213152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Energy Consumer Price Inflation</a:t>
            </a:r>
            <a:br>
              <a:rPr lang="en-US" dirty="0"/>
            </a:br>
            <a:r>
              <a:rPr lang="en-US" sz="3200" dirty="0"/>
              <a:t>-Inflation Rate for Energy Cost-</a:t>
            </a:r>
            <a:br>
              <a:rPr lang="en-US" dirty="0"/>
            </a:br>
            <a:r>
              <a:rPr lang="en-US" dirty="0"/>
              <a:t> </a:t>
            </a:r>
          </a:p>
        </p:txBody>
      </p:sp>
      <p:pic>
        <p:nvPicPr>
          <p:cNvPr id="3" name="chart">
            <a:extLst>
              <a:ext uri="{FF2B5EF4-FFF2-40B4-BE49-F238E27FC236}">
                <a16:creationId xmlns:a16="http://schemas.microsoft.com/office/drawing/2014/main" id="{074A52BD-3CEB-7A9E-E340-5638AA2388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"/>
          <a:stretch/>
        </p:blipFill>
        <p:spPr>
          <a:xfrm>
            <a:off x="573314" y="1950297"/>
            <a:ext cx="5636382" cy="4180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459EE-01BC-538D-9D99-5875AD56F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90" y="2279384"/>
            <a:ext cx="5676917" cy="34990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A89252C-B6BB-C3C0-4B19-A0D5B1D81747}"/>
              </a:ext>
            </a:extLst>
          </p:cNvPr>
          <p:cNvSpPr/>
          <p:nvPr/>
        </p:nvSpPr>
        <p:spPr>
          <a:xfrm>
            <a:off x="2712027" y="5216236"/>
            <a:ext cx="564573" cy="17318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3A585B5-41C8-3E16-31D2-3FF53AABC088}"/>
              </a:ext>
            </a:extLst>
          </p:cNvPr>
          <p:cNvSpPr/>
          <p:nvPr/>
        </p:nvSpPr>
        <p:spPr>
          <a:xfrm>
            <a:off x="595525" y="5216236"/>
            <a:ext cx="5591959" cy="1662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53869-BDA5-DA40-9A62-069DD69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195" y="205620"/>
            <a:ext cx="10313610" cy="160503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Energy Consumer Price Inflation</a:t>
            </a:r>
            <a:br>
              <a:rPr lang="en-US" dirty="0"/>
            </a:br>
            <a:r>
              <a:rPr lang="en-US" sz="3200" dirty="0"/>
              <a:t>-Country with Highest Inflation-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ABFFDB-D9C7-2E9F-F768-C73A30BE1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56"/>
          <a:stretch/>
        </p:blipFill>
        <p:spPr>
          <a:xfrm>
            <a:off x="3329926" y="1810658"/>
            <a:ext cx="5532147" cy="7148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3D26C0-D53F-9CD0-F22F-462E4C41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750" y="2623456"/>
            <a:ext cx="6355156" cy="372291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DE62F3D7-47EF-AF42-D9F1-B6F48D9C2E28}"/>
              </a:ext>
            </a:extLst>
          </p:cNvPr>
          <p:cNvSpPr/>
          <p:nvPr/>
        </p:nvSpPr>
        <p:spPr>
          <a:xfrm>
            <a:off x="8084820" y="2240280"/>
            <a:ext cx="777253" cy="2852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659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8E97A4-3934-2202-35EA-1879AD914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852" y="635000"/>
            <a:ext cx="10502295" cy="1130905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Food Consumer Price Inflation</a:t>
            </a:r>
            <a:br>
              <a:rPr lang="en-US" dirty="0"/>
            </a:br>
            <a:r>
              <a:rPr lang="en-US" sz="3200" dirty="0"/>
              <a:t>-Inflation Rate for Food Cost-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D7681-4B36-7315-C2B8-BA5573A42E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1"/>
          <a:stretch/>
        </p:blipFill>
        <p:spPr>
          <a:xfrm>
            <a:off x="197799" y="1980498"/>
            <a:ext cx="6101785" cy="39732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ABA2C-834A-7883-3203-C1856BFCC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534" y="2252641"/>
            <a:ext cx="5518667" cy="342900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4F7808-55DE-7447-B622-6004EC078D36}"/>
              </a:ext>
            </a:extLst>
          </p:cNvPr>
          <p:cNvSpPr/>
          <p:nvPr/>
        </p:nvSpPr>
        <p:spPr>
          <a:xfrm>
            <a:off x="197799" y="5101590"/>
            <a:ext cx="6101785" cy="1485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361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8853869-BDA5-DA40-9A62-069DD699F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457" y="194734"/>
            <a:ext cx="10313610" cy="1605038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Food Consumer Price Inflation</a:t>
            </a:r>
            <a:br>
              <a:rPr lang="en-US" dirty="0"/>
            </a:br>
            <a:r>
              <a:rPr lang="en-US" sz="3200" dirty="0"/>
              <a:t>-Country with Highest Inflation-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CC1965-2A77-7843-4F97-5BB44424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240" y="1712686"/>
            <a:ext cx="5570044" cy="691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960BB-728B-E6C5-B4A6-5719B6D66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928" y="2549602"/>
            <a:ext cx="6390186" cy="383537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B4CBEDC-7E72-7068-1B6A-F5B3D1C8C03F}"/>
              </a:ext>
            </a:extLst>
          </p:cNvPr>
          <p:cNvSpPr/>
          <p:nvPr/>
        </p:nvSpPr>
        <p:spPr>
          <a:xfrm>
            <a:off x="8214360" y="2145030"/>
            <a:ext cx="572924" cy="2593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561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7014</TotalTime>
  <Words>539</Words>
  <Application>Microsoft Office PowerPoint</Application>
  <PresentationFormat>Widescreen</PresentationFormat>
  <Paragraphs>77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Wingdings</vt:lpstr>
      <vt:lpstr>Office Theme</vt:lpstr>
      <vt:lpstr>GLOBAL INFLATION</vt:lpstr>
      <vt:lpstr>Agenda</vt:lpstr>
      <vt:lpstr>Introduction</vt:lpstr>
      <vt:lpstr>Which country saw the highest inflation increase during COVID-19? </vt:lpstr>
      <vt:lpstr>DESCRIPTIVE  STATISTICS </vt:lpstr>
      <vt:lpstr> Energy Consumer Price Inflation -Inflation Rate for Energy Cost-  </vt:lpstr>
      <vt:lpstr> Energy Consumer Price Inflation -Country with Highest Inflation- </vt:lpstr>
      <vt:lpstr> Food Consumer Price Inflation -Inflation Rate for Food Cost- </vt:lpstr>
      <vt:lpstr> Food Consumer Price Inflation -Country with Highest Inflation- </vt:lpstr>
      <vt:lpstr>Headline Consumer Price Inflation -Overall Inflation Rate by Consumer Price Index-</vt:lpstr>
      <vt:lpstr> Headline Consumer Price Inflation -Country with Highest Inflation- </vt:lpstr>
      <vt:lpstr>Official Core Consumer Price Inflation -Inflation Rate for Goods and Services-</vt:lpstr>
      <vt:lpstr> Official Core Consumer Price Inflation -Country with Highest Inflation- </vt:lpstr>
      <vt:lpstr>Producer Price Inflation -Inflation Rate for Selling Prices-</vt:lpstr>
      <vt:lpstr> Producer Price Inflation -Country with Highest Inflation- </vt:lpstr>
      <vt:lpstr>DESCRIPTIVE STATISTICS</vt:lpstr>
      <vt:lpstr> Average Energy Consumer Price Inflation during  COVID-19 (2019-2022)</vt:lpstr>
      <vt:lpstr> Average Food Consumer Price Inflation during  COVID-19 (2019-2022)</vt:lpstr>
      <vt:lpstr> Average Headline Consumer Price Inflation during  COVID-19 (2019-2022)</vt:lpstr>
      <vt:lpstr>Which country saw the highest inflation increase during COVID-19? </vt:lpstr>
      <vt:lpstr>Which country saw the highest inflation increase during COVID-19? </vt:lpstr>
      <vt:lpstr>PREDICTIVE  STATISTICS</vt:lpstr>
      <vt:lpstr> Energy Consumer Price Inflation -Venezuela-  </vt:lpstr>
      <vt:lpstr> Food Consumer Price Inflation -Venezuela-  </vt:lpstr>
      <vt:lpstr> Headline Consumer Price Inflation -Venezuela-  </vt:lpstr>
      <vt:lpstr>Conclusion </vt:lpstr>
      <vt:lpstr>Questions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Liseth Rubio</dc:creator>
  <cp:lastModifiedBy>Liseth Rubio</cp:lastModifiedBy>
  <cp:revision>89</cp:revision>
  <dcterms:created xsi:type="dcterms:W3CDTF">2024-07-25T02:14:37Z</dcterms:created>
  <dcterms:modified xsi:type="dcterms:W3CDTF">2024-07-29T23:18:01Z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